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2" r:id="rId1"/>
  </p:sldMasterIdLst>
  <p:sldIdLst>
    <p:sldId id="256" r:id="rId2"/>
    <p:sldId id="259" r:id="rId3"/>
    <p:sldId id="257" r:id="rId4"/>
    <p:sldId id="263" r:id="rId5"/>
    <p:sldId id="262" r:id="rId6"/>
    <p:sldId id="258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5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08B576-D007-4E0C-8824-C7E85F91CAB5}" type="datetimeFigureOut">
              <a:rPr lang="ru-RU" smtClean="0"/>
              <a:t>03.02.2018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88050C-4168-4C92-9DA5-A293B941AF2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08B576-D007-4E0C-8824-C7E85F91CAB5}" type="datetimeFigureOut">
              <a:rPr lang="ru-RU" smtClean="0"/>
              <a:t>03.02.2018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88050C-4168-4C92-9DA5-A293B941A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08B576-D007-4E0C-8824-C7E85F91CAB5}" type="datetimeFigureOut">
              <a:rPr lang="ru-RU" smtClean="0"/>
              <a:t>03.02.2018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88050C-4168-4C92-9DA5-A293B941A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08B576-D007-4E0C-8824-C7E85F91CAB5}" type="datetimeFigureOut">
              <a:rPr lang="ru-RU" smtClean="0"/>
              <a:t>03.02.2018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88050C-4168-4C92-9DA5-A293B941A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08B576-D007-4E0C-8824-C7E85F91CAB5}" type="datetimeFigureOut">
              <a:rPr lang="ru-RU" smtClean="0"/>
              <a:t>03.02.2018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88050C-4168-4C92-9DA5-A293B941AF2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08B576-D007-4E0C-8824-C7E85F91CAB5}" type="datetimeFigureOut">
              <a:rPr lang="ru-RU" smtClean="0"/>
              <a:t>03.02.2018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88050C-4168-4C92-9DA5-A293B941A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08B576-D007-4E0C-8824-C7E85F91CAB5}" type="datetimeFigureOut">
              <a:rPr lang="ru-RU" smtClean="0"/>
              <a:t>03.02.2018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88050C-4168-4C92-9DA5-A293B941A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08B576-D007-4E0C-8824-C7E85F91CAB5}" type="datetimeFigureOut">
              <a:rPr lang="ru-RU" smtClean="0"/>
              <a:t>03.02.2018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88050C-4168-4C92-9DA5-A293B941A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08B576-D007-4E0C-8824-C7E85F91CAB5}" type="datetimeFigureOut">
              <a:rPr lang="ru-RU" smtClean="0"/>
              <a:t>03.02.2018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88050C-4168-4C92-9DA5-A293B941AF23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08B576-D007-4E0C-8824-C7E85F91CAB5}" type="datetimeFigureOut">
              <a:rPr lang="ru-RU" smtClean="0"/>
              <a:t>03.02.2018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88050C-4168-4C92-9DA5-A293B941A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08B576-D007-4E0C-8824-C7E85F91CAB5}" type="datetimeFigureOut">
              <a:rPr lang="ru-RU" smtClean="0"/>
              <a:t>03.02.2018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88050C-4168-4C92-9DA5-A293B941AF2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F08B576-D007-4E0C-8824-C7E85F91CAB5}" type="datetimeFigureOut">
              <a:rPr lang="ru-RU" smtClean="0"/>
              <a:t>03.02.2018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E88050C-4168-4C92-9DA5-A293B941AF23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3" r:id="rId1"/>
    <p:sldLayoutId id="2147484154" r:id="rId2"/>
    <p:sldLayoutId id="2147484155" r:id="rId3"/>
    <p:sldLayoutId id="2147484156" r:id="rId4"/>
    <p:sldLayoutId id="2147484157" r:id="rId5"/>
    <p:sldLayoutId id="2147484158" r:id="rId6"/>
    <p:sldLayoutId id="2147484159" r:id="rId7"/>
    <p:sldLayoutId id="2147484160" r:id="rId8"/>
    <p:sldLayoutId id="2147484161" r:id="rId9"/>
    <p:sldLayoutId id="2147484162" r:id="rId10"/>
    <p:sldLayoutId id="214748416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476672"/>
            <a:ext cx="7867600" cy="22322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effectLst/>
              </a:rPr>
              <a:t/>
            </a:r>
            <a:br>
              <a:rPr lang="ru-RU" sz="3200" dirty="0" smtClean="0">
                <a:effectLst/>
              </a:rPr>
            </a:br>
            <a:r>
              <a:rPr lang="ru-RU" sz="3200" dirty="0">
                <a:effectLst/>
              </a:rPr>
              <a:t/>
            </a:r>
            <a:br>
              <a:rPr lang="ru-RU" sz="3200" dirty="0">
                <a:effectLst/>
              </a:rPr>
            </a:br>
            <a:r>
              <a:rPr lang="ru-RU" sz="3200" dirty="0" smtClean="0">
                <a:effectLst/>
              </a:rPr>
              <a:t/>
            </a:r>
            <a:br>
              <a:rPr lang="ru-RU" sz="3200" dirty="0" smtClean="0">
                <a:effectLst/>
              </a:rPr>
            </a:br>
            <a:r>
              <a:rPr lang="ru-RU" sz="3200" dirty="0">
                <a:effectLst/>
              </a:rPr>
              <a:t/>
            </a:r>
            <a:br>
              <a:rPr lang="ru-RU" sz="3200" dirty="0">
                <a:effectLst/>
              </a:rPr>
            </a:br>
            <a:r>
              <a:rPr lang="ru-RU" sz="3200" dirty="0" smtClean="0">
                <a:effectLst/>
              </a:rPr>
              <a:t/>
            </a:r>
            <a:br>
              <a:rPr lang="ru-RU" sz="3200" dirty="0" smtClean="0">
                <a:effectLst/>
              </a:rPr>
            </a:br>
            <a:r>
              <a:rPr lang="ru-RU" sz="3200" dirty="0" smtClean="0">
                <a:effectLst/>
              </a:rPr>
              <a:t>Министерство образования и науки РТ</a:t>
            </a:r>
            <a:br>
              <a:rPr lang="ru-RU" sz="3200" dirty="0" smtClean="0">
                <a:effectLst/>
              </a:rPr>
            </a:br>
            <a:r>
              <a:rPr lang="ru-RU" sz="3200" dirty="0" smtClean="0">
                <a:effectLst/>
              </a:rPr>
              <a:t>Государственное бюджетное образовательное учреждение</a:t>
            </a:r>
            <a:br>
              <a:rPr lang="ru-RU" sz="3200" dirty="0" smtClean="0">
                <a:effectLst/>
              </a:rPr>
            </a:br>
            <a:r>
              <a:rPr lang="ru-RU" sz="3200" dirty="0" smtClean="0">
                <a:effectLst/>
              </a:rPr>
              <a:t>Среднего профессионального образования</a:t>
            </a:r>
            <a:br>
              <a:rPr lang="ru-RU" sz="3200" dirty="0" smtClean="0">
                <a:effectLst/>
              </a:rPr>
            </a:br>
            <a:r>
              <a:rPr lang="ru-RU" sz="3200" dirty="0" smtClean="0">
                <a:effectLst/>
              </a:rPr>
              <a:t>«Аксубаевский техникум универсальных технологий»</a:t>
            </a:r>
            <a:endParaRPr lang="ru-RU" sz="3200" dirty="0"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3284984"/>
            <a:ext cx="7406640" cy="2736304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6900" dirty="0"/>
              <a:t>Специальность  </a:t>
            </a:r>
            <a:r>
              <a:rPr lang="ru-RU" sz="6900" dirty="0" smtClean="0"/>
              <a:t>38.02.04</a:t>
            </a:r>
            <a:endParaRPr lang="ru-RU" sz="6900" dirty="0"/>
          </a:p>
          <a:p>
            <a:pPr algn="ctr"/>
            <a:r>
              <a:rPr lang="ru-RU" sz="8600" dirty="0" smtClean="0"/>
              <a:t>Коммерция</a:t>
            </a:r>
          </a:p>
          <a:p>
            <a:pPr algn="ctr"/>
            <a:r>
              <a:rPr lang="ru-RU" sz="8600" dirty="0" smtClean="0"/>
              <a:t>(по </a:t>
            </a:r>
            <a:r>
              <a:rPr lang="ru-RU" sz="8600" dirty="0"/>
              <a:t>отраслям)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7626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836712"/>
            <a:ext cx="7890080" cy="5411688"/>
          </a:xfrm>
        </p:spPr>
        <p:txBody>
          <a:bodyPr/>
          <a:lstStyle/>
          <a:p>
            <a:r>
              <a:rPr lang="ru-RU" b="1" i="1" dirty="0"/>
              <a:t>Коммерция </a:t>
            </a:r>
            <a:r>
              <a:rPr lang="ru-RU" dirty="0"/>
              <a:t>– понятие широкое, это: купля-продажа товаров и услуг, недвижимости и автомобилей, медикаментов и продуктов питания</a:t>
            </a:r>
            <a:r>
              <a:rPr lang="ru-RU" dirty="0" smtClean="0"/>
              <a:t>...</a:t>
            </a:r>
          </a:p>
          <a:p>
            <a:pPr marL="82296" indent="0">
              <a:buNone/>
            </a:pPr>
            <a:endParaRPr lang="ru-RU" dirty="0"/>
          </a:p>
          <a:p>
            <a:r>
              <a:rPr lang="ru-RU" b="1" i="1" dirty="0"/>
              <a:t>Коммерческая деятельность </a:t>
            </a:r>
            <a:r>
              <a:rPr lang="ru-RU" dirty="0"/>
              <a:t>– это знание рынка и правильная ориентация в спросе и предложении, умение заключать договора и организовывать хозяйственные связи.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5143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476672"/>
            <a:ext cx="7890080" cy="5771728"/>
          </a:xfrm>
        </p:spPr>
        <p:txBody>
          <a:bodyPr>
            <a:normAutofit fontScale="92500" lnSpcReduction="20000"/>
          </a:bodyPr>
          <a:lstStyle/>
          <a:p>
            <a:pPr marL="82296" indent="0" algn="ctr">
              <a:buNone/>
            </a:pPr>
            <a:r>
              <a:rPr lang="ru-RU" b="1" dirty="0" smtClean="0"/>
              <a:t>Специалист </a:t>
            </a:r>
            <a:r>
              <a:rPr lang="ru-RU" b="1" dirty="0"/>
              <a:t>коммерции - это специалист, который способен:</a:t>
            </a:r>
          </a:p>
          <a:p>
            <a:r>
              <a:rPr lang="ru-RU" dirty="0" smtClean="0"/>
              <a:t>организовать </a:t>
            </a:r>
            <a:r>
              <a:rPr lang="ru-RU" dirty="0"/>
              <a:t>процессы, связанные с куплей-продажей, обменом и </a:t>
            </a:r>
            <a:r>
              <a:rPr lang="ru-RU" dirty="0" smtClean="0"/>
              <a:t>продвижением </a:t>
            </a:r>
            <a:r>
              <a:rPr lang="ru-RU" dirty="0"/>
              <a:t>товаров от производителей к потребителям с целью удовлетворения покупательского спроса и получения прибыли, </a:t>
            </a:r>
          </a:p>
          <a:p>
            <a:r>
              <a:rPr lang="ru-RU" dirty="0" smtClean="0"/>
              <a:t>организовать </a:t>
            </a:r>
            <a:r>
              <a:rPr lang="ru-RU" dirty="0"/>
              <a:t>рекламу товаров и услуг,</a:t>
            </a:r>
          </a:p>
          <a:p>
            <a:r>
              <a:rPr lang="ru-RU" dirty="0" smtClean="0"/>
              <a:t>осуществлять </a:t>
            </a:r>
            <a:r>
              <a:rPr lang="ru-RU" dirty="0"/>
              <a:t>управление товарными запасами,</a:t>
            </a:r>
          </a:p>
          <a:p>
            <a:r>
              <a:rPr lang="ru-RU" dirty="0" smtClean="0"/>
              <a:t>организовать </a:t>
            </a:r>
            <a:r>
              <a:rPr lang="ru-RU" dirty="0"/>
              <a:t>работу с поставщиками и потребителями, </a:t>
            </a:r>
          </a:p>
          <a:p>
            <a:r>
              <a:rPr lang="ru-RU" dirty="0" smtClean="0"/>
              <a:t>быстро </a:t>
            </a:r>
            <a:r>
              <a:rPr lang="ru-RU" dirty="0"/>
              <a:t>ориентироваться на рынке и способен открыть собственный </a:t>
            </a:r>
            <a:r>
              <a:rPr lang="ru-RU" dirty="0" smtClean="0"/>
              <a:t>бизнес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2314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498080" cy="562074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>
                <a:effectLst/>
              </a:rPr>
              <a:t>Во время обучения Вы научитесь: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764704"/>
            <a:ext cx="7890080" cy="5760640"/>
          </a:xfrm>
        </p:spPr>
        <p:txBody>
          <a:bodyPr>
            <a:noAutofit/>
          </a:bodyPr>
          <a:lstStyle/>
          <a:p>
            <a:r>
              <a:rPr lang="ru-RU" sz="2500" dirty="0" smtClean="0"/>
              <a:t>Формировать </a:t>
            </a:r>
            <a:r>
              <a:rPr lang="ru-RU" sz="2500" dirty="0"/>
              <a:t>ассортимент товаров и услуг</a:t>
            </a:r>
          </a:p>
          <a:p>
            <a:r>
              <a:rPr lang="ru-RU" sz="2500" dirty="0" smtClean="0"/>
              <a:t>Осуществлять </a:t>
            </a:r>
            <a:r>
              <a:rPr lang="ru-RU" sz="2500" dirty="0"/>
              <a:t>приемку и учет товаров по количеству и качеству</a:t>
            </a:r>
          </a:p>
          <a:p>
            <a:r>
              <a:rPr lang="ru-RU" sz="2500" dirty="0" smtClean="0"/>
              <a:t>По </a:t>
            </a:r>
            <a:r>
              <a:rPr lang="ru-RU" sz="2500" dirty="0"/>
              <a:t>товарному знаку, внешнему виду, модели и т.д. идентифицировать товар, чтобы находить и предупреждать появление подделок на прилавках магазинов</a:t>
            </a:r>
          </a:p>
          <a:p>
            <a:r>
              <a:rPr lang="ru-RU" sz="2500" dirty="0" smtClean="0"/>
              <a:t>Оценивать </a:t>
            </a:r>
            <a:r>
              <a:rPr lang="ru-RU" sz="2500" dirty="0"/>
              <a:t>качество товаров и услуг, диагностировать дефекты и производственный брак</a:t>
            </a:r>
          </a:p>
          <a:p>
            <a:r>
              <a:rPr lang="ru-RU" sz="2500" dirty="0" smtClean="0"/>
              <a:t>Управлять </a:t>
            </a:r>
            <a:r>
              <a:rPr lang="ru-RU" sz="2500" dirty="0"/>
              <a:t>товародвижением продукции для минимизации потерь товаров, затрат материальных и трудовых ресурсов</a:t>
            </a:r>
          </a:p>
          <a:p>
            <a:r>
              <a:rPr lang="ru-RU" sz="2500" dirty="0" smtClean="0"/>
              <a:t>Разрабатывать </a:t>
            </a:r>
            <a:r>
              <a:rPr lang="ru-RU" sz="2500" dirty="0"/>
              <a:t>и реализовывать стратегии </a:t>
            </a:r>
            <a:r>
              <a:rPr lang="ru-RU" sz="2500" dirty="0" smtClean="0"/>
              <a:t>ценообразования</a:t>
            </a: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554001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>
                <a:effectLst/>
              </a:rPr>
              <a:t>Во время обучения Вы научитесь: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980728"/>
            <a:ext cx="7890080" cy="5544616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Регулировать процессы хранения товаров, проводить инвентаризацию, определять и списывать потери</a:t>
            </a:r>
          </a:p>
          <a:p>
            <a:r>
              <a:rPr lang="ru-RU" dirty="0"/>
              <a:t>Повышать качество обслуживания потребителей</a:t>
            </a:r>
          </a:p>
          <a:p>
            <a:r>
              <a:rPr lang="ru-RU" dirty="0" smtClean="0"/>
              <a:t>Изучать </a:t>
            </a:r>
            <a:r>
              <a:rPr lang="ru-RU" dirty="0"/>
              <a:t>и прогнозировать спрос с учетом требований потребителей в определенных сегментах рынка</a:t>
            </a:r>
          </a:p>
          <a:p>
            <a:r>
              <a:rPr lang="ru-RU" dirty="0" smtClean="0"/>
              <a:t>Составлять </a:t>
            </a:r>
            <a:r>
              <a:rPr lang="ru-RU" dirty="0"/>
              <a:t>рекламные сообщения, с учетом финансовых возможностей организации выбирать виды рекламы, организовывать рекламные акции</a:t>
            </a:r>
          </a:p>
          <a:p>
            <a:r>
              <a:rPr lang="ru-RU" dirty="0" smtClean="0"/>
              <a:t>Применять </a:t>
            </a:r>
            <a:r>
              <a:rPr lang="ru-RU" dirty="0"/>
              <a:t>в работе действующее законодательство, а также </a:t>
            </a:r>
            <a:r>
              <a:rPr lang="ru-RU" dirty="0" smtClean="0"/>
              <a:t>требования</a:t>
            </a:r>
            <a:r>
              <a:rPr lang="ru-RU" dirty="0"/>
              <a:t>, установленные техническими регламентами и стандартами</a:t>
            </a:r>
          </a:p>
          <a:p>
            <a:r>
              <a:rPr lang="ru-RU" dirty="0" smtClean="0"/>
              <a:t>Выбирать </a:t>
            </a:r>
            <a:r>
              <a:rPr lang="ru-RU" dirty="0"/>
              <a:t>деловых партнеров, проводить с ними переговоры, заключать договоры и контролировать их выполнение</a:t>
            </a:r>
          </a:p>
          <a:p>
            <a:r>
              <a:rPr lang="ru-RU" dirty="0" smtClean="0"/>
              <a:t>Управлять </a:t>
            </a:r>
            <a:r>
              <a:rPr lang="ru-RU" dirty="0"/>
              <a:t>персоналом организации (предприятия</a:t>
            </a:r>
            <a:r>
              <a:rPr lang="ru-RU" dirty="0" smtClean="0"/>
              <a:t>)</a:t>
            </a:r>
            <a:endParaRPr lang="ru-RU" dirty="0"/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9014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i="1" dirty="0">
                <a:effectLst/>
              </a:rPr>
              <a:t>Эти знания Вы сможете получить, изучая следующие дисциплины: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71600" y="1556792"/>
            <a:ext cx="3816424" cy="466344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Экономика организации</a:t>
            </a:r>
            <a:endParaRPr lang="ru-RU" dirty="0"/>
          </a:p>
          <a:p>
            <a:r>
              <a:rPr lang="ru-RU" dirty="0" smtClean="0"/>
              <a:t>Статистика</a:t>
            </a:r>
            <a:endParaRPr lang="ru-RU" dirty="0"/>
          </a:p>
          <a:p>
            <a:r>
              <a:rPr lang="ru-RU" dirty="0" smtClean="0"/>
              <a:t>Менеджмент </a:t>
            </a:r>
            <a:r>
              <a:rPr lang="ru-RU" dirty="0"/>
              <a:t>(по отраслям)</a:t>
            </a:r>
          </a:p>
          <a:p>
            <a:r>
              <a:rPr lang="ru-RU" dirty="0" smtClean="0"/>
              <a:t>Маркетинг</a:t>
            </a:r>
            <a:endParaRPr lang="ru-RU" dirty="0"/>
          </a:p>
          <a:p>
            <a:r>
              <a:rPr lang="ru-RU" dirty="0" smtClean="0"/>
              <a:t>Документационное </a:t>
            </a:r>
            <a:r>
              <a:rPr lang="ru-RU" dirty="0"/>
              <a:t>обеспечение управления</a:t>
            </a:r>
          </a:p>
          <a:p>
            <a:r>
              <a:rPr lang="ru-RU" dirty="0" smtClean="0"/>
              <a:t>Правовое </a:t>
            </a:r>
            <a:r>
              <a:rPr lang="ru-RU" dirty="0"/>
              <a:t>обеспечение профессиональной деятельности</a:t>
            </a:r>
          </a:p>
          <a:p>
            <a:r>
              <a:rPr lang="ru-RU" dirty="0" smtClean="0"/>
              <a:t>Логистика</a:t>
            </a:r>
            <a:endParaRPr lang="ru-RU" dirty="0"/>
          </a:p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788024" y="1524000"/>
            <a:ext cx="4145664" cy="466344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Бухгалтерский </a:t>
            </a:r>
            <a:r>
              <a:rPr lang="ru-RU" dirty="0"/>
              <a:t>учет</a:t>
            </a:r>
          </a:p>
          <a:p>
            <a:r>
              <a:rPr lang="ru-RU" dirty="0" smtClean="0"/>
              <a:t>Стандартизация</a:t>
            </a:r>
            <a:r>
              <a:rPr lang="ru-RU" dirty="0"/>
              <a:t>, метрология и подтверждение соответствия</a:t>
            </a:r>
          </a:p>
          <a:p>
            <a:r>
              <a:rPr lang="ru-RU" dirty="0" smtClean="0"/>
              <a:t>Организация </a:t>
            </a:r>
            <a:r>
              <a:rPr lang="ru-RU" dirty="0"/>
              <a:t>коммерческой деятельности</a:t>
            </a:r>
          </a:p>
          <a:p>
            <a:r>
              <a:rPr lang="ru-RU" dirty="0" smtClean="0"/>
              <a:t>Организация </a:t>
            </a:r>
            <a:r>
              <a:rPr lang="ru-RU" dirty="0"/>
              <a:t>торговли</a:t>
            </a:r>
          </a:p>
          <a:p>
            <a:r>
              <a:rPr lang="ru-RU" dirty="0" smtClean="0"/>
              <a:t>Техническое </a:t>
            </a:r>
            <a:r>
              <a:rPr lang="ru-RU" dirty="0"/>
              <a:t>оснащение торговых организаций и охрана труда</a:t>
            </a:r>
          </a:p>
          <a:p>
            <a:r>
              <a:rPr lang="ru-RU" dirty="0" smtClean="0"/>
              <a:t>Финансы</a:t>
            </a:r>
            <a:r>
              <a:rPr lang="ru-RU" dirty="0"/>
              <a:t>, налоги и налогообложение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0499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320"/>
            <a:ext cx="789008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>
                <a:effectLst/>
              </a:rPr>
              <a:t>Специалист, получивший диплом менеджера по продажам, может </a:t>
            </a:r>
            <a:r>
              <a:rPr lang="ru-RU" sz="2800" b="1" i="1" dirty="0" smtClean="0">
                <a:effectLst/>
              </a:rPr>
              <a:t>занимать </a:t>
            </a:r>
            <a:r>
              <a:rPr lang="ru-RU" sz="2800" b="1" i="1" dirty="0">
                <a:effectLst/>
              </a:rPr>
              <a:t>следующие должности: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15616" y="1524000"/>
            <a:ext cx="3744416" cy="466344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продавца</a:t>
            </a:r>
            <a:r>
              <a:rPr lang="ru-RU" dirty="0"/>
              <a:t>, кассира, администратора торгового зала в предприятиях розничной и оптовой торговли;</a:t>
            </a:r>
          </a:p>
          <a:p>
            <a:r>
              <a:rPr lang="ru-RU" dirty="0" smtClean="0"/>
              <a:t>торгового </a:t>
            </a:r>
            <a:r>
              <a:rPr lang="ru-RU" dirty="0"/>
              <a:t>агента;</a:t>
            </a:r>
          </a:p>
          <a:p>
            <a:r>
              <a:rPr lang="ru-RU" dirty="0" smtClean="0"/>
              <a:t>дилера</a:t>
            </a:r>
            <a:r>
              <a:rPr lang="ru-RU" dirty="0"/>
              <a:t>;</a:t>
            </a:r>
          </a:p>
          <a:p>
            <a:r>
              <a:rPr lang="ru-RU" dirty="0" smtClean="0"/>
              <a:t>менеджера </a:t>
            </a:r>
            <a:r>
              <a:rPr lang="ru-RU" dirty="0"/>
              <a:t>по сбыту (по закупке);</a:t>
            </a:r>
          </a:p>
          <a:p>
            <a:r>
              <a:rPr lang="ru-RU" dirty="0" smtClean="0"/>
              <a:t>товароведа</a:t>
            </a:r>
            <a:r>
              <a:rPr lang="ru-RU" dirty="0"/>
              <a:t>;</a:t>
            </a:r>
          </a:p>
          <a:p>
            <a:r>
              <a:rPr lang="ru-RU" dirty="0" smtClean="0"/>
              <a:t>начальника </a:t>
            </a:r>
            <a:r>
              <a:rPr lang="ru-RU" dirty="0"/>
              <a:t>отдела маркетинга;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04048" y="1524000"/>
            <a:ext cx="3929640" cy="466344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руководителя торгового предприятия;</a:t>
            </a:r>
          </a:p>
          <a:p>
            <a:r>
              <a:rPr lang="ru-RU" dirty="0"/>
              <a:t>коммерческого директора;</a:t>
            </a:r>
          </a:p>
          <a:p>
            <a:r>
              <a:rPr lang="ru-RU" dirty="0" smtClean="0"/>
              <a:t>заведующего отделом </a:t>
            </a:r>
            <a:r>
              <a:rPr lang="ru-RU" dirty="0"/>
              <a:t>предприятия торговли;</a:t>
            </a:r>
          </a:p>
          <a:p>
            <a:r>
              <a:rPr lang="ru-RU" dirty="0" err="1"/>
              <a:t>м</a:t>
            </a:r>
            <a:r>
              <a:rPr lang="ru-RU" dirty="0" err="1" smtClean="0"/>
              <a:t>ерчендайзера</a:t>
            </a:r>
            <a:r>
              <a:rPr lang="ru-RU" dirty="0" smtClean="0"/>
              <a:t>;</a:t>
            </a:r>
          </a:p>
          <a:p>
            <a:r>
              <a:rPr lang="ru-RU" dirty="0" smtClean="0"/>
              <a:t>бренд-менеджера;</a:t>
            </a:r>
          </a:p>
          <a:p>
            <a:r>
              <a:rPr lang="ru-RU" dirty="0" err="1" smtClean="0"/>
              <a:t>сейлз</a:t>
            </a:r>
            <a:r>
              <a:rPr lang="ru-RU" dirty="0" smtClean="0"/>
              <a:t>-менеджера ;</a:t>
            </a:r>
          </a:p>
          <a:p>
            <a:r>
              <a:rPr lang="ru-RU" dirty="0"/>
              <a:t>т</a:t>
            </a:r>
            <a:r>
              <a:rPr lang="ru-RU" dirty="0" smtClean="0"/>
              <a:t>ренд-менеджера;</a:t>
            </a:r>
          </a:p>
          <a:p>
            <a:r>
              <a:rPr lang="ru-RU" dirty="0"/>
              <a:t> </a:t>
            </a:r>
            <a:r>
              <a:rPr lang="ru-RU" dirty="0" smtClean="0"/>
              <a:t>специалиста </a:t>
            </a:r>
            <a:r>
              <a:rPr lang="ru-RU" dirty="0"/>
              <a:t>по </a:t>
            </a:r>
            <a:r>
              <a:rPr lang="ru-RU" dirty="0" err="1" smtClean="0"/>
              <a:t>шелфингу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26331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бъект 14"/>
          <p:cNvSpPr>
            <a:spLocks noGrp="1"/>
          </p:cNvSpPr>
          <p:nvPr>
            <p:ph idx="1"/>
          </p:nvPr>
        </p:nvSpPr>
        <p:spPr>
          <a:xfrm>
            <a:off x="1043608" y="476672"/>
            <a:ext cx="7890080" cy="5771728"/>
          </a:xfrm>
        </p:spPr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ru-RU" sz="3400" dirty="0" smtClean="0"/>
              <a:t>       Специальность </a:t>
            </a:r>
            <a:r>
              <a:rPr lang="ru-RU" sz="3400" dirty="0"/>
              <a:t>"</a:t>
            </a:r>
            <a:r>
              <a:rPr lang="ru-RU" sz="3400" dirty="0" smtClean="0"/>
              <a:t>Коммерция" </a:t>
            </a:r>
            <a:r>
              <a:rPr lang="ru-RU" sz="3400" dirty="0"/>
              <a:t>имеет большую перспективу на рынке труда, а выпускники </a:t>
            </a:r>
            <a:r>
              <a:rPr lang="ru-RU" sz="3400" dirty="0" smtClean="0"/>
              <a:t>высокую востребованность.</a:t>
            </a:r>
          </a:p>
          <a:p>
            <a:pPr marL="82296" indent="0" algn="ctr">
              <a:buNone/>
            </a:pPr>
            <a:r>
              <a:rPr lang="ru-RU" sz="3400" dirty="0" smtClean="0"/>
              <a:t>       Мы надеемся, что Вы сделаете </a:t>
            </a:r>
            <a:r>
              <a:rPr lang="ru-RU" sz="3400" dirty="0"/>
              <a:t>правильный </a:t>
            </a:r>
            <a:r>
              <a:rPr lang="ru-RU" sz="3400" dirty="0" smtClean="0"/>
              <a:t>выбор и сможете </a:t>
            </a:r>
            <a:r>
              <a:rPr lang="ru-RU" sz="3400" dirty="0"/>
              <a:t>успешно работать в любых сферах </a:t>
            </a:r>
            <a:r>
              <a:rPr lang="ru-RU" sz="3400" dirty="0" smtClean="0"/>
              <a:t>бизнеса после окончания обучения по данной специальности.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4265229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740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620688"/>
            <a:ext cx="7498080" cy="5627712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ru-RU" sz="8800" b="1" i="1" dirty="0" smtClean="0"/>
              <a:t>До скорой встречи!</a:t>
            </a:r>
          </a:p>
          <a:p>
            <a:pPr marL="82296" indent="0" algn="ctr">
              <a:buNone/>
            </a:pPr>
            <a:endParaRPr lang="ru-RU" sz="8800" b="1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688" y="184764"/>
            <a:ext cx="7907545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4" y="184764"/>
            <a:ext cx="69847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/>
              <a:t>До скорой встречи!</a:t>
            </a:r>
          </a:p>
        </p:txBody>
      </p:sp>
    </p:spTree>
    <p:extLst>
      <p:ext uri="{BB962C8B-B14F-4D97-AF65-F5344CB8AC3E}">
        <p14:creationId xmlns:p14="http://schemas.microsoft.com/office/powerpoint/2010/main" val="3599509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20688"/>
            <a:ext cx="9036496" cy="5627712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endParaRPr lang="ru-RU" sz="4000" b="1" i="1" dirty="0" smtClean="0"/>
          </a:p>
          <a:p>
            <a:pPr marL="82296" indent="0" algn="ctr">
              <a:buNone/>
            </a:pPr>
            <a:r>
              <a:rPr lang="ru-RU" sz="4000" b="1" i="1" dirty="0" smtClean="0"/>
              <a:t>В </a:t>
            </a:r>
            <a:r>
              <a:rPr lang="ru-RU" sz="4000" b="1" i="1" dirty="0"/>
              <a:t>наше время </a:t>
            </a:r>
            <a:r>
              <a:rPr lang="ru-RU" sz="4000" b="1" i="1" dirty="0">
                <a:solidFill>
                  <a:srgbClr val="FF0000"/>
                </a:solidFill>
              </a:rPr>
              <a:t>коммерция</a:t>
            </a:r>
            <a:r>
              <a:rPr lang="ru-RU" sz="4000" b="1" i="1" dirty="0"/>
              <a:t> – одна из</a:t>
            </a:r>
          </a:p>
          <a:p>
            <a:pPr marL="82296" indent="0" algn="ctr">
              <a:buNone/>
            </a:pPr>
            <a:r>
              <a:rPr lang="ru-RU" sz="4000" b="1" i="1" dirty="0"/>
              <a:t>лучших деятельностей, которой</a:t>
            </a:r>
          </a:p>
          <a:p>
            <a:pPr marL="82296" indent="0" algn="ctr">
              <a:buNone/>
            </a:pPr>
            <a:r>
              <a:rPr lang="ru-RU" sz="4000" b="1" i="1" dirty="0"/>
              <a:t>могут посвятить себя ищущие</a:t>
            </a:r>
          </a:p>
          <a:p>
            <a:pPr marL="82296" indent="0" algn="ctr">
              <a:buNone/>
            </a:pPr>
            <a:r>
              <a:rPr lang="ru-RU" sz="4000" b="1" i="1" dirty="0"/>
              <a:t>приложения своих сил молодые люди,</a:t>
            </a:r>
          </a:p>
          <a:p>
            <a:pPr marL="82296" indent="0" algn="ctr">
              <a:buNone/>
            </a:pPr>
            <a:r>
              <a:rPr lang="ru-RU" sz="4000" b="1" i="1" dirty="0"/>
              <a:t>желающие служить народу.</a:t>
            </a:r>
          </a:p>
          <a:p>
            <a:pPr marL="82296" indent="0" algn="r">
              <a:buNone/>
            </a:pPr>
            <a:r>
              <a:rPr lang="ru-RU" sz="3600" b="1" i="1" dirty="0"/>
              <a:t>Л.Н. </a:t>
            </a:r>
            <a:r>
              <a:rPr lang="ru-RU" sz="3600" b="1" i="1" dirty="0" smtClean="0"/>
              <a:t>Толстой</a:t>
            </a:r>
          </a:p>
          <a:p>
            <a:pPr marL="82296" indent="0" algn="r">
              <a:buNone/>
            </a:pPr>
            <a:r>
              <a:rPr lang="ru-RU" sz="3600" b="1" i="1" dirty="0" smtClean="0"/>
              <a:t>(1828 – 1910 </a:t>
            </a:r>
            <a:r>
              <a:rPr lang="ru-RU" sz="3600" b="1" i="1" dirty="0" err="1" smtClean="0"/>
              <a:t>г.г</a:t>
            </a:r>
            <a:r>
              <a:rPr lang="ru-RU" sz="3600" b="1" i="1" dirty="0" smtClean="0"/>
              <a:t>.)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36476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76250"/>
            <a:ext cx="7776864" cy="577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2475"/>
            <a:ext cx="1381125" cy="1314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975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404664"/>
            <a:ext cx="8208912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1898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212745">
                    <a:satMod val="130000"/>
                  </a:srgbClr>
                </a:solidFill>
                <a:effectLst/>
              </a:rPr>
              <a:t>Рейтинг  специалистов, которые всегда смогут найти высокооплачиваемую работу в нашей стране после </a:t>
            </a:r>
            <a:br>
              <a:rPr lang="ru-RU" sz="2400" dirty="0">
                <a:solidFill>
                  <a:srgbClr val="212745">
                    <a:satMod val="130000"/>
                  </a:srgbClr>
                </a:solidFill>
                <a:effectLst/>
              </a:rPr>
            </a:br>
            <a:r>
              <a:rPr lang="ru-RU" sz="2400" dirty="0">
                <a:solidFill>
                  <a:srgbClr val="212745">
                    <a:satMod val="130000"/>
                  </a:srgbClr>
                </a:solidFill>
                <a:effectLst/>
              </a:rPr>
              <a:t>2015 года</a:t>
            </a:r>
            <a:endParaRPr lang="ru-RU" sz="2400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82296" indent="0" algn="ctr">
              <a:buNone/>
            </a:pPr>
            <a:r>
              <a:rPr lang="ru-RU" b="1" u="sng" dirty="0" smtClean="0"/>
              <a:t>Третье </a:t>
            </a:r>
            <a:r>
              <a:rPr lang="ru-RU" b="1" u="sng" dirty="0"/>
              <a:t>место </a:t>
            </a:r>
            <a:endParaRPr lang="ru-RU" b="1" u="sng" dirty="0" smtClean="0"/>
          </a:p>
          <a:p>
            <a:pPr marL="82296" indent="0" algn="ctr">
              <a:buNone/>
            </a:pPr>
            <a:r>
              <a:rPr lang="ru-RU" sz="3600" b="1" i="1" dirty="0" smtClean="0"/>
              <a:t>Переводчики  </a:t>
            </a:r>
            <a:r>
              <a:rPr lang="ru-RU" sz="3600" b="1" i="1" dirty="0"/>
              <a:t>и </a:t>
            </a:r>
            <a:r>
              <a:rPr lang="ru-RU" sz="3600" b="1" i="1" dirty="0" smtClean="0"/>
              <a:t>лингвисты</a:t>
            </a:r>
          </a:p>
          <a:p>
            <a:pPr marL="82296" indent="0" algn="ctr">
              <a:buNone/>
            </a:pPr>
            <a:r>
              <a:rPr lang="ru-RU" sz="2600" dirty="0"/>
              <a:t>Высокооплачиваемыми лингвистами и переводчиками будут профессионалы, свободно владеющие несколькими иностранными языками.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4320480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15" y="4212632"/>
            <a:ext cx="4176464" cy="2605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8815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212745">
                    <a:satMod val="130000"/>
                  </a:srgbClr>
                </a:solidFill>
                <a:effectLst/>
              </a:rPr>
              <a:t>Рейтинг  специалистов, которые всегда смогут найти высокооплачиваемую работу в нашей стране после </a:t>
            </a:r>
            <a:br>
              <a:rPr lang="ru-RU" sz="2400" dirty="0">
                <a:solidFill>
                  <a:srgbClr val="212745">
                    <a:satMod val="130000"/>
                  </a:srgbClr>
                </a:solidFill>
                <a:effectLst/>
              </a:rPr>
            </a:br>
            <a:r>
              <a:rPr lang="ru-RU" sz="2400" dirty="0">
                <a:solidFill>
                  <a:srgbClr val="212745">
                    <a:satMod val="130000"/>
                  </a:srgbClr>
                </a:solidFill>
                <a:effectLst/>
              </a:rPr>
              <a:t>2015 года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064384" cy="466344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644008" y="1524000"/>
            <a:ext cx="4392488" cy="4663440"/>
          </a:xfrm>
        </p:spPr>
        <p:txBody>
          <a:bodyPr/>
          <a:lstStyle/>
          <a:p>
            <a:pPr marL="82296" indent="0" algn="ctr">
              <a:buNone/>
            </a:pPr>
            <a:r>
              <a:rPr lang="ru-RU" b="1" u="sng" dirty="0" smtClean="0"/>
              <a:t>Второе </a:t>
            </a:r>
            <a:r>
              <a:rPr lang="ru-RU" b="1" u="sng" dirty="0"/>
              <a:t>место </a:t>
            </a:r>
            <a:endParaRPr lang="ru-RU" b="1" u="sng" dirty="0" smtClean="0"/>
          </a:p>
          <a:p>
            <a:pPr marL="82296" indent="0" algn="ctr">
              <a:buNone/>
            </a:pPr>
            <a:r>
              <a:rPr lang="ru-RU" sz="4000" b="1" i="1" dirty="0" smtClean="0"/>
              <a:t>Компьютерщики  </a:t>
            </a:r>
            <a:r>
              <a:rPr lang="ru-RU" sz="4000" b="1" i="1" dirty="0"/>
              <a:t>самых разных направлений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40768"/>
            <a:ext cx="3552825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6210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320"/>
            <a:ext cx="8064896" cy="114300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212745">
                    <a:satMod val="130000"/>
                  </a:srgbClr>
                </a:solidFill>
                <a:effectLst/>
              </a:rPr>
              <a:t>Рейтинг  специалистов, которые всегда смогут найти высокооплачиваемую работу в нашей стране после </a:t>
            </a:r>
            <a:br>
              <a:rPr lang="ru-RU" sz="2400" dirty="0">
                <a:solidFill>
                  <a:srgbClr val="212745">
                    <a:satMod val="130000"/>
                  </a:srgbClr>
                </a:solidFill>
                <a:effectLst/>
              </a:rPr>
            </a:br>
            <a:r>
              <a:rPr lang="ru-RU" sz="2400" dirty="0">
                <a:solidFill>
                  <a:srgbClr val="212745">
                    <a:satMod val="130000"/>
                  </a:srgbClr>
                </a:solidFill>
                <a:effectLst/>
              </a:rPr>
              <a:t>2015 года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424424" cy="466344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82296" indent="0" algn="ctr">
              <a:buNone/>
            </a:pPr>
            <a:r>
              <a:rPr lang="ru-RU" b="1" u="sng" dirty="0" smtClean="0"/>
              <a:t>Первое место </a:t>
            </a:r>
          </a:p>
          <a:p>
            <a:pPr marL="82296" indent="0" algn="ctr">
              <a:buNone/>
            </a:pPr>
            <a:r>
              <a:rPr lang="ru-RU" sz="4400" b="1" i="1" dirty="0" smtClean="0"/>
              <a:t>Менеджер </a:t>
            </a:r>
            <a:r>
              <a:rPr lang="ru-RU" sz="4400" b="1" i="1" dirty="0"/>
              <a:t>по продажам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628800"/>
            <a:ext cx="32004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468255"/>
            <a:ext cx="3686944" cy="3129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4847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992888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effectLst/>
              </a:rPr>
              <a:t>7 строк в рейтинге «Наиболее популярных запросов рынка труда» относятся </a:t>
            </a:r>
            <a:r>
              <a:rPr lang="ru-RU" sz="2800" b="1" dirty="0" smtClean="0">
                <a:effectLst/>
              </a:rPr>
              <a:t>к </a:t>
            </a:r>
            <a:r>
              <a:rPr lang="ru-RU" sz="2800" b="1" dirty="0">
                <a:effectLst/>
              </a:rPr>
              <a:t>торговле. 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971600" y="1447800"/>
            <a:ext cx="7962088" cy="4800600"/>
          </a:xfrm>
        </p:spPr>
        <p:txBody>
          <a:bodyPr/>
          <a:lstStyle/>
          <a:p>
            <a:pPr marL="82296" indent="0">
              <a:buNone/>
            </a:pPr>
            <a:r>
              <a:rPr lang="ru-RU" u="sng" dirty="0" smtClean="0"/>
              <a:t>В </a:t>
            </a:r>
            <a:r>
              <a:rPr lang="ru-RU" u="sng" dirty="0"/>
              <a:t>перечень вошли</a:t>
            </a:r>
            <a:r>
              <a:rPr lang="ru-RU" dirty="0"/>
              <a:t>: </a:t>
            </a:r>
            <a:endParaRPr lang="ru-RU" dirty="0" smtClean="0"/>
          </a:p>
          <a:p>
            <a:r>
              <a:rPr lang="ru-RU" dirty="0" smtClean="0"/>
              <a:t>менеджер </a:t>
            </a:r>
            <a:r>
              <a:rPr lang="ru-RU" dirty="0"/>
              <a:t>по продажам, </a:t>
            </a:r>
            <a:endParaRPr lang="ru-RU" dirty="0" smtClean="0"/>
          </a:p>
          <a:p>
            <a:r>
              <a:rPr lang="ru-RU" dirty="0" smtClean="0"/>
              <a:t>продавец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торговый </a:t>
            </a:r>
            <a:r>
              <a:rPr lang="ru-RU" dirty="0"/>
              <a:t>представитель, </a:t>
            </a:r>
            <a:endParaRPr lang="ru-RU" dirty="0" smtClean="0"/>
          </a:p>
          <a:p>
            <a:r>
              <a:rPr lang="ru-RU" dirty="0" smtClean="0"/>
              <a:t>региональный </a:t>
            </a:r>
            <a:r>
              <a:rPr lang="ru-RU" dirty="0"/>
              <a:t>представитель, </a:t>
            </a:r>
            <a:endParaRPr lang="ru-RU" dirty="0" smtClean="0"/>
          </a:p>
          <a:p>
            <a:r>
              <a:rPr lang="ru-RU" dirty="0" smtClean="0"/>
              <a:t>менеджер </a:t>
            </a:r>
            <a:r>
              <a:rPr lang="ru-RU" dirty="0"/>
              <a:t>по закупкам, </a:t>
            </a:r>
            <a:endParaRPr lang="ru-RU" dirty="0" smtClean="0"/>
          </a:p>
          <a:p>
            <a:r>
              <a:rPr lang="ru-RU" dirty="0" err="1" smtClean="0"/>
              <a:t>мерчандайзер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супервайзер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340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764704"/>
            <a:ext cx="7890080" cy="5483696"/>
          </a:xfrm>
        </p:spPr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ru-RU" sz="1800" dirty="0" smtClean="0"/>
              <a:t>         </a:t>
            </a:r>
            <a:r>
              <a:rPr lang="ru-RU" sz="2400" dirty="0" smtClean="0"/>
              <a:t>Активные </a:t>
            </a:r>
            <a:r>
              <a:rPr lang="ru-RU" sz="2400" dirty="0"/>
              <a:t>молодые люди, которые прекрасно разбираются в предлагаемом товаре или услугах и умеют налаживать личные контакты, найдут применение своим навыкам и сегодня, и в будущем. </a:t>
            </a:r>
            <a:endParaRPr lang="ru-RU" sz="2400" dirty="0" smtClean="0"/>
          </a:p>
          <a:p>
            <a:pPr marL="82296" indent="0" algn="just">
              <a:buNone/>
            </a:pPr>
            <a:r>
              <a:rPr lang="ru-RU" sz="2400" dirty="0" smtClean="0"/>
              <a:t>         Всем</a:t>
            </a:r>
            <a:r>
              <a:rPr lang="ru-RU" sz="2400" dirty="0"/>
              <a:t>, кто заботится о собственном процветании и благополучии в будущем, правильнее ориентироваться на прогнозы рынка труда в долгосрочной </a:t>
            </a:r>
            <a:r>
              <a:rPr lang="ru-RU" sz="2400" dirty="0" smtClean="0"/>
              <a:t>перспективе.</a:t>
            </a: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454896"/>
            <a:ext cx="3456384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454896"/>
            <a:ext cx="4524375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36532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213</TotalTime>
  <Words>634</Words>
  <Application>Microsoft Office PowerPoint</Application>
  <PresentationFormat>Экран (4:3)</PresentationFormat>
  <Paragraphs>90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Calibri</vt:lpstr>
      <vt:lpstr>Tw Cen MT</vt:lpstr>
      <vt:lpstr>Verdana</vt:lpstr>
      <vt:lpstr>Wingdings 2</vt:lpstr>
      <vt:lpstr>Солнцестояние</vt:lpstr>
      <vt:lpstr>     Министерство образования и науки РТ Государственное бюджетное образовательное учреждение Среднего профессионального образования «Аксубаевский техникум универсальных технологий»</vt:lpstr>
      <vt:lpstr>Презентация PowerPoint</vt:lpstr>
      <vt:lpstr>Презентация PowerPoint</vt:lpstr>
      <vt:lpstr>Презентация PowerPoint</vt:lpstr>
      <vt:lpstr>Рейтинг  специалистов, которые всегда смогут найти высокооплачиваемую работу в нашей стране после  2015 года</vt:lpstr>
      <vt:lpstr>Рейтинг  специалистов, которые всегда смогут найти высокооплачиваемую работу в нашей стране после  2015 года</vt:lpstr>
      <vt:lpstr>Рейтинг  специалистов, которые всегда смогут найти высокооплачиваемую работу в нашей стране после  2015 года</vt:lpstr>
      <vt:lpstr>7 строк в рейтинге «Наиболее популярных запросов рынка труда» относятся к торговле. </vt:lpstr>
      <vt:lpstr>Презентация PowerPoint</vt:lpstr>
      <vt:lpstr>Презентация PowerPoint</vt:lpstr>
      <vt:lpstr>Презентация PowerPoint</vt:lpstr>
      <vt:lpstr>Во время обучения Вы научитесь:</vt:lpstr>
      <vt:lpstr>Во время обучения Вы научитесь:</vt:lpstr>
      <vt:lpstr>Эти знания Вы сможете получить, изучая следующие дисциплины:</vt:lpstr>
      <vt:lpstr>Специалист, получивший диплом менеджера по продажам, может занимать следующие должности: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лдгщшг</dc:title>
  <dc:creator>X</dc:creator>
  <cp:lastModifiedBy>дамир</cp:lastModifiedBy>
  <cp:revision>50</cp:revision>
  <dcterms:created xsi:type="dcterms:W3CDTF">2013-04-11T09:52:17Z</dcterms:created>
  <dcterms:modified xsi:type="dcterms:W3CDTF">2018-02-03T05:37:53Z</dcterms:modified>
</cp:coreProperties>
</file>